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99" r:id="rId3"/>
    <p:sldId id="310" r:id="rId4"/>
    <p:sldId id="257" r:id="rId5"/>
    <p:sldId id="292" r:id="rId6"/>
    <p:sldId id="267" r:id="rId7"/>
    <p:sldId id="304" r:id="rId8"/>
    <p:sldId id="291" r:id="rId9"/>
    <p:sldId id="306" r:id="rId10"/>
    <p:sldId id="260" r:id="rId11"/>
    <p:sldId id="295" r:id="rId12"/>
    <p:sldId id="307" r:id="rId13"/>
    <p:sldId id="274" r:id="rId14"/>
    <p:sldId id="297" r:id="rId15"/>
    <p:sldId id="298" r:id="rId16"/>
    <p:sldId id="290" r:id="rId17"/>
    <p:sldId id="301" r:id="rId18"/>
    <p:sldId id="271" r:id="rId19"/>
    <p:sldId id="265" r:id="rId20"/>
    <p:sldId id="300" r:id="rId21"/>
    <p:sldId id="288" r:id="rId22"/>
    <p:sldId id="303" r:id="rId23"/>
    <p:sldId id="302" r:id="rId24"/>
    <p:sldId id="275" r:id="rId25"/>
    <p:sldId id="296" r:id="rId26"/>
    <p:sldId id="285" r:id="rId27"/>
    <p:sldId id="308" r:id="rId28"/>
    <p:sldId id="309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5" d="100"/>
        <a:sy n="95" d="100"/>
      </p:scale>
      <p:origin x="0" y="1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2C5E0-DC72-9940-ABCE-F20712D49781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86D4B-898F-234C-A92C-CAFADA1F6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12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CD28D-8BC7-464D-9E0C-86111A62258F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44CFF7-E195-2344-85F3-A4CF7E493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2488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99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Denominator</a:t>
            </a:r>
            <a:r>
              <a:rPr lang="en-US" baseline="0" dirty="0" smtClean="0"/>
              <a:t> can be</a:t>
            </a:r>
            <a:r>
              <a:rPr lang="en-US" dirty="0" smtClean="0"/>
              <a:t> important</a:t>
            </a:r>
            <a:r>
              <a:rPr lang="en-US" baseline="0" dirty="0" smtClean="0"/>
              <a:t> for model comparison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60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44CFF7-E195-2344-85F3-A4CF7E4939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9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3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90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2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9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4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868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7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8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4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5D87-2B6B-CF4F-877F-A8224308D3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79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.columbia.edu/~gelman/research/unpublished/p_hacking.pdf" TargetMode="External"/><Relationship Id="rId4" Type="http://schemas.openxmlformats.org/officeDocument/2006/relationships/hyperlink" Target="https://blogs.scientificamerican.com/observations/why-cant-scientists-talk-like-regular-humans/?WT.mc_id=SA_FB_ARTC_BLO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ature.com/news/big-names-in-statistics-want-to-shake-up-much-maligned-p-value-1.2237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47109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Introduction</a:t>
            </a:r>
            <a:r>
              <a:rPr lang="en-US" dirty="0" smtClean="0">
                <a:latin typeface="Helvetica"/>
                <a:cs typeface="Helvetica"/>
              </a:rPr>
              <a:t> to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Hierarchical Bayesian Models</a:t>
            </a:r>
            <a:r>
              <a:rPr lang="en-US" dirty="0" smtClean="0">
                <a:latin typeface="Helvetica"/>
                <a:cs typeface="Helvetica"/>
              </a:rPr>
              <a:t>		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2884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Megan Shabram</a:t>
            </a:r>
          </a:p>
          <a:p>
            <a:r>
              <a:rPr lang="en-US" dirty="0" smtClean="0">
                <a:latin typeface="Helvetica"/>
                <a:cs typeface="Helvetica"/>
              </a:rPr>
              <a:t>September 21, 2017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 descr="Slid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13336" r="42602" b="13336"/>
          <a:stretch/>
        </p:blipFill>
        <p:spPr>
          <a:xfrm rot="20065690">
            <a:off x="7240900" y="3622977"/>
            <a:ext cx="1063000" cy="1685648"/>
          </a:xfrm>
          <a:prstGeom prst="rect">
            <a:avLst/>
          </a:prstGeom>
        </p:spPr>
      </p:pic>
      <p:pic>
        <p:nvPicPr>
          <p:cNvPr id="5" name="Content Placeholder 10" descr="Graphical_model_Unif_R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7429" r="-1418" b="9257"/>
          <a:stretch/>
        </p:blipFill>
        <p:spPr>
          <a:xfrm rot="524594">
            <a:off x="3243823" y="292807"/>
            <a:ext cx="2544268" cy="1566138"/>
          </a:xfrm>
          <a:prstGeom prst="rect">
            <a:avLst/>
          </a:prstGeom>
        </p:spPr>
      </p:pic>
      <p:pic>
        <p:nvPicPr>
          <p:cNvPr id="6" name="Content Placeholder 6" descr="EB_period_break_graphical_model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3336" r="10007" b="16881"/>
          <a:stretch/>
        </p:blipFill>
        <p:spPr>
          <a:xfrm rot="1446943">
            <a:off x="252822" y="4850959"/>
            <a:ext cx="2420860" cy="158149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5094371"/>
            <a:ext cx="2895600" cy="653910"/>
          </a:xfrm>
        </p:spPr>
        <p:txBody>
          <a:bodyPr/>
          <a:lstStyle/>
          <a:p>
            <a:r>
              <a:rPr lang="pt-BR" sz="2400" dirty="0" smtClean="0"/>
              <a:t>LSSTC DSFP </a:t>
            </a:r>
            <a:r>
              <a:rPr lang="pt-BR" sz="2400" dirty="0" err="1" smtClean="0"/>
              <a:t>Session</a:t>
            </a:r>
            <a:r>
              <a:rPr lang="pt-BR" sz="2400" dirty="0" smtClean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9830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9-13 at 4.50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628" r="3891" b="3187"/>
          <a:stretch/>
        </p:blipFill>
        <p:spPr>
          <a:xfrm>
            <a:off x="742224" y="4386501"/>
            <a:ext cx="7659552" cy="14272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HBM equation generalized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8" name="Picture 7" descr="Screen Shot 2017-09-13 at 7.38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1" t="23361" r="3698" b="26098"/>
          <a:stretch/>
        </p:blipFill>
        <p:spPr>
          <a:xfrm>
            <a:off x="2058096" y="1689131"/>
            <a:ext cx="5027808" cy="98205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206575" y="2671184"/>
            <a:ext cx="14071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477893" y="2671184"/>
            <a:ext cx="929621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64632" y="2671184"/>
            <a:ext cx="14140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11476" y="5534047"/>
            <a:ext cx="929621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20774" y="5817387"/>
            <a:ext cx="408509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3807" y="5534047"/>
            <a:ext cx="133276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7-09-17 at 8.50.2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60" y="3196732"/>
            <a:ext cx="7304080" cy="96571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613738" y="4002047"/>
            <a:ext cx="1034367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39757" y="4002047"/>
            <a:ext cx="333877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104765" y="4002047"/>
            <a:ext cx="18412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4665" y="2603014"/>
            <a:ext cx="641597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41755" y="2655390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likelihood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96904" y="2608412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61624" y="3952944"/>
            <a:ext cx="64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ln>
                <a:solidFill>
                  <a:srgbClr val="3366FF"/>
                </a:solidFill>
              </a:ln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44294" y="3966038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likelihood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82933" y="3945248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79846" y="5465774"/>
            <a:ext cx="64159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n>
                  <a:solidFill>
                    <a:srgbClr val="3366FF"/>
                  </a:solidFill>
                </a:ln>
                <a:solidFill>
                  <a:srgbClr val="3366FF"/>
                </a:solidFill>
                <a:latin typeface="Helvetica"/>
                <a:cs typeface="Helvetica"/>
              </a:rPr>
              <a:t>prior</a:t>
            </a:r>
            <a:endParaRPr lang="en-US" dirty="0">
              <a:ln>
                <a:solidFill>
                  <a:srgbClr val="3366FF"/>
                </a:solidFill>
              </a:ln>
              <a:solidFill>
                <a:srgbClr val="3366FF"/>
              </a:solidFill>
              <a:latin typeface="Helvetica"/>
              <a:cs typeface="Helvetic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31229" y="5781380"/>
            <a:ext cx="11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likelihood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06869" y="5485616"/>
            <a:ext cx="108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posterior</a:t>
            </a:r>
            <a:endParaRPr lang="en-US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50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7-09-13 at 4.50.22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62" b="-28568"/>
          <a:stretch/>
        </p:blipFill>
        <p:spPr>
          <a:xfrm>
            <a:off x="457200" y="3171381"/>
            <a:ext cx="8229600" cy="2144596"/>
          </a:xfrm>
        </p:spPr>
      </p:pic>
      <p:pic>
        <p:nvPicPr>
          <p:cNvPr id="6" name="Content Placeholder 4" descr="Screen Shot 2017-09-13 at 7.33.4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1" b="-3689"/>
          <a:stretch/>
        </p:blipFill>
        <p:spPr>
          <a:xfrm>
            <a:off x="457200" y="3256322"/>
            <a:ext cx="8229600" cy="1860911"/>
          </a:xfrm>
          <a:prstGeom prst="rect">
            <a:avLst/>
          </a:prstGeom>
        </p:spPr>
      </p:pic>
      <p:pic>
        <p:nvPicPr>
          <p:cNvPr id="5" name="Content Placeholder 3" descr="Screen Shot 2017-09-13 at 4.50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962" b="-28568"/>
          <a:stretch/>
        </p:blipFill>
        <p:spPr>
          <a:xfrm>
            <a:off x="457200" y="912334"/>
            <a:ext cx="8229600" cy="21445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949" y="2512046"/>
            <a:ext cx="6500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Integrating over the latent variables (population constituents) gives </a:t>
            </a:r>
          </a:p>
          <a:p>
            <a:r>
              <a:rPr lang="en-US" dirty="0">
                <a:solidFill>
                  <a:srgbClr val="3366FF"/>
                </a:solidFill>
              </a:rPr>
              <a:t>m</a:t>
            </a:r>
            <a:r>
              <a:rPr lang="en-US" dirty="0" smtClean="0">
                <a:solidFill>
                  <a:srgbClr val="3366FF"/>
                </a:solidFill>
              </a:rPr>
              <a:t>arginal posteriors for the </a:t>
            </a:r>
            <a:r>
              <a:rPr lang="en-US" dirty="0" err="1" smtClean="0">
                <a:solidFill>
                  <a:srgbClr val="3366FF"/>
                </a:solidFill>
              </a:rPr>
              <a:t>hyperparameters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416" y="4992811"/>
            <a:ext cx="478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If each measurable is independent from another, </a:t>
            </a:r>
          </a:p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hey are considered “separable” (product)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57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HBM equation generalized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7-09-17 at 10.00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2857500"/>
            <a:ext cx="8102600" cy="1143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90448" y="4781611"/>
            <a:ext cx="476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&lt;- additional </a:t>
            </a:r>
            <a:r>
              <a:rPr lang="en-US" dirty="0"/>
              <a:t>information implicit in the model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 smtClean="0">
                <a:latin typeface="Helvetica"/>
                <a:cs typeface="Helvetica"/>
              </a:rPr>
              <a:t>hyperpriors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Latent </a:t>
            </a:r>
            <a:r>
              <a:rPr lang="en-US" dirty="0">
                <a:latin typeface="Helvetica"/>
                <a:cs typeface="Helvetica"/>
              </a:rPr>
              <a:t>v</a:t>
            </a:r>
            <a:r>
              <a:rPr lang="en-US" dirty="0" smtClean="0">
                <a:latin typeface="Helvetica"/>
                <a:cs typeface="Helvetica"/>
              </a:rPr>
              <a:t>ariables</a:t>
            </a:r>
          </a:p>
          <a:p>
            <a:r>
              <a:rPr lang="en-US" dirty="0" err="1" smtClean="0">
                <a:latin typeface="Helvetica"/>
                <a:cs typeface="Helvetica"/>
              </a:rPr>
              <a:t>Measurables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Content Placeholder 3" descr="Slide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7" t="13336" r="42602" b="13336"/>
          <a:stretch/>
        </p:blipFill>
        <p:spPr>
          <a:xfrm>
            <a:off x="5123209" y="1417638"/>
            <a:ext cx="2854155" cy="4525963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Screen Shot 2017-09-17 at 10.07.17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/>
          <a:stretch/>
        </p:blipFill>
        <p:spPr>
          <a:xfrm>
            <a:off x="3299500" y="3620872"/>
            <a:ext cx="2057461" cy="76865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481024" y="1977199"/>
            <a:ext cx="991955" cy="14010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Screen Shot 2017-09-17 at 10.25.1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379" y="4005200"/>
            <a:ext cx="1879600" cy="647700"/>
          </a:xfrm>
          <a:prstGeom prst="rect">
            <a:avLst/>
          </a:prstGeom>
        </p:spPr>
      </p:pic>
      <p:pic>
        <p:nvPicPr>
          <p:cNvPr id="12" name="Picture 11" descr="Screen Shot 2017-09-17 at 10.25.12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214" y="2911513"/>
            <a:ext cx="1384300" cy="571500"/>
          </a:xfrm>
          <a:prstGeom prst="rect">
            <a:avLst/>
          </a:prstGeom>
        </p:spPr>
      </p:pic>
      <p:pic>
        <p:nvPicPr>
          <p:cNvPr id="13" name="Picture 12" descr="Screen Shot 2017-09-17 at 10.25.03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1294915"/>
            <a:ext cx="1092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64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>
                <a:latin typeface="Helvetica"/>
                <a:cs typeface="Helvetica"/>
              </a:rPr>
              <a:t>hyperpriors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Latent variables</a:t>
            </a:r>
          </a:p>
          <a:p>
            <a:r>
              <a:rPr lang="en-US" dirty="0" err="1">
                <a:latin typeface="Helvetica"/>
                <a:cs typeface="Helvetica"/>
              </a:rPr>
              <a:t>Measurables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5" name="Content Placeholder 6" descr="EB_period_break_graphical_mod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t="13336" r="10007" b="16881"/>
          <a:stretch/>
        </p:blipFill>
        <p:spPr>
          <a:xfrm>
            <a:off x="4213863" y="2556218"/>
            <a:ext cx="4605477" cy="300866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25907" y="1580329"/>
            <a:ext cx="192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Definition (dotted)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93061" y="1766345"/>
            <a:ext cx="19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Distribution (solid)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>
            <a:off x="5589554" y="1949661"/>
            <a:ext cx="642834" cy="1179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083449" y="2135677"/>
            <a:ext cx="366611" cy="9021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765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Graphical models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23824" cy="4525963"/>
          </a:xfrm>
        </p:spPr>
        <p:txBody>
          <a:bodyPr/>
          <a:lstStyle/>
          <a:p>
            <a:r>
              <a:rPr lang="en-US" dirty="0" err="1">
                <a:latin typeface="Helvetica"/>
                <a:cs typeface="Helvetica"/>
              </a:rPr>
              <a:t>Hyperparameters</a:t>
            </a:r>
            <a:r>
              <a:rPr lang="en-US" dirty="0">
                <a:latin typeface="Helvetica"/>
                <a:cs typeface="Helvetica"/>
              </a:rPr>
              <a:t>/ </a:t>
            </a:r>
            <a:r>
              <a:rPr lang="en-US" dirty="0" err="1">
                <a:latin typeface="Helvetica"/>
                <a:cs typeface="Helvetica"/>
              </a:rPr>
              <a:t>hyperpriors</a:t>
            </a:r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Latent variables</a:t>
            </a:r>
          </a:p>
          <a:p>
            <a:r>
              <a:rPr lang="en-US" dirty="0" err="1">
                <a:latin typeface="Helvetica"/>
                <a:cs typeface="Helvetica"/>
              </a:rPr>
              <a:t>Measurables</a:t>
            </a:r>
            <a:endParaRPr lang="en-US" dirty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>
                <a:latin typeface="Helvetica"/>
                <a:cs typeface="Helvetica"/>
              </a:rPr>
              <a:t>Physical models vs. probabilistic models</a:t>
            </a:r>
          </a:p>
          <a:p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6" name="Content Placeholder 10" descr="Graphical_model_Unif_R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" t="7429" r="-1418" b="9257"/>
          <a:stretch/>
        </p:blipFill>
        <p:spPr>
          <a:xfrm>
            <a:off x="4081791" y="2034312"/>
            <a:ext cx="4735939" cy="291523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64195" y="5263803"/>
            <a:ext cx="143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Questionable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630098" y="4949545"/>
            <a:ext cx="39280" cy="314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664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Summarizing Posterior Distributions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Reporting posteriors is good practice in </a:t>
            </a:r>
            <a:r>
              <a:rPr lang="en-US" dirty="0">
                <a:latin typeface="Helvetica"/>
                <a:cs typeface="Helvetica"/>
              </a:rPr>
              <a:t>o</a:t>
            </a:r>
            <a:r>
              <a:rPr lang="en-US" dirty="0" smtClean="0">
                <a:latin typeface="Helvetica"/>
                <a:cs typeface="Helvetica"/>
              </a:rPr>
              <a:t>pen </a:t>
            </a:r>
            <a:r>
              <a:rPr lang="en-US" dirty="0">
                <a:latin typeface="Helvetica"/>
                <a:cs typeface="Helvetica"/>
              </a:rPr>
              <a:t>r</a:t>
            </a:r>
            <a:r>
              <a:rPr lang="en-US" dirty="0" smtClean="0">
                <a:latin typeface="Helvetica"/>
                <a:cs typeface="Helvetica"/>
              </a:rPr>
              <a:t>eproducible science.</a:t>
            </a:r>
          </a:p>
          <a:p>
            <a:r>
              <a:rPr lang="en-US" dirty="0" smtClean="0">
                <a:latin typeface="Helvetica"/>
                <a:cs typeface="Helvetica"/>
              </a:rPr>
              <a:t>1d and 2d marginal distributions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Integrate over all other parameters to get a 1d marginal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The values used in the MCMC iterations (from a “not-not” converged) numerical simulation are mathematically equivalent to the marginal distributions.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Get 1d marginal by plotting histogram of iterations for one parameter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Get 2d marginal by plotting the vector of iterations for 2 parameters against each other (scatter plot) </a:t>
            </a:r>
          </a:p>
          <a:p>
            <a:r>
              <a:rPr lang="en-US" dirty="0">
                <a:latin typeface="Helvetica"/>
                <a:cs typeface="Helvetica"/>
              </a:rPr>
              <a:t>KDE for 2D marginal</a:t>
            </a:r>
          </a:p>
          <a:p>
            <a:r>
              <a:rPr lang="en-US" dirty="0" smtClean="0">
                <a:latin typeface="Helvetica"/>
                <a:cs typeface="Helvetica"/>
              </a:rPr>
              <a:t>95% </a:t>
            </a:r>
            <a:r>
              <a:rPr lang="en-US" dirty="0">
                <a:latin typeface="Helvetica"/>
                <a:cs typeface="Helvetica"/>
              </a:rPr>
              <a:t>equal </a:t>
            </a:r>
            <a:r>
              <a:rPr lang="en-US" dirty="0" smtClean="0">
                <a:latin typeface="Helvetica"/>
                <a:cs typeface="Helvetica"/>
              </a:rPr>
              <a:t>tailed credible interval: The interval containing the median, containing 95% of the probability.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14256" y="-78900"/>
            <a:ext cx="9917566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Helvetica"/>
                <a:cs typeface="Helvetica"/>
              </a:rPr>
              <a:t>Summarizing Posterior Distributions </a:t>
            </a:r>
            <a:endParaRPr lang="en-US" sz="4000" dirty="0">
              <a:latin typeface="Helvetica"/>
              <a:cs typeface="Helvetica"/>
            </a:endParaRPr>
          </a:p>
        </p:txBody>
      </p:sp>
      <p:pic>
        <p:nvPicPr>
          <p:cNvPr id="7" name="Content Placeholder 6" descr="scatter_matrix_Nm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" t="7462" r="6660" b="7771"/>
          <a:stretch/>
        </p:blipFill>
        <p:spPr>
          <a:xfrm>
            <a:off x="1453354" y="959347"/>
            <a:ext cx="6127642" cy="5773331"/>
          </a:xfr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21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Software for HBM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Stan</a:t>
            </a:r>
          </a:p>
          <a:p>
            <a:r>
              <a:rPr lang="en-US" dirty="0" smtClean="0">
                <a:latin typeface="Helvetica"/>
                <a:cs typeface="Helvetica"/>
              </a:rPr>
              <a:t>JAGS</a:t>
            </a:r>
          </a:p>
          <a:p>
            <a:r>
              <a:rPr lang="en-US" dirty="0" smtClean="0">
                <a:latin typeface="Helvetica"/>
                <a:cs typeface="Helvetica"/>
              </a:rPr>
              <a:t>PyMC3</a:t>
            </a:r>
          </a:p>
          <a:p>
            <a:r>
              <a:rPr lang="en-US" dirty="0" err="1" smtClean="0">
                <a:latin typeface="Helvetica"/>
                <a:cs typeface="Helvetica"/>
              </a:rPr>
              <a:t>TensorFlow</a:t>
            </a:r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Software is open source and maintained. Encourages reproducibility, and transparency of scientific research</a:t>
            </a:r>
          </a:p>
          <a:p>
            <a:pPr marL="0" indent="0">
              <a:buNone/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35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Sampling Routine, when and why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MCMC Metropolis Hasting or Gibbs Sampling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Exchangeability 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HMC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Derivatives: continuous functions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0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lvl="1" indent="0">
              <a:buNone/>
            </a:pPr>
            <a:endParaRPr lang="en-US" dirty="0" smtClean="0">
              <a:latin typeface="Helvetica"/>
              <a:cs typeface="Helvetica"/>
            </a:endParaRPr>
          </a:p>
          <a:p>
            <a:pPr marL="0" lvl="1" indent="0">
              <a:buNone/>
            </a:pPr>
            <a:endParaRPr lang="en-US" dirty="0">
              <a:latin typeface="Helvetica"/>
              <a:cs typeface="Helvetica"/>
            </a:endParaRPr>
          </a:p>
          <a:p>
            <a:pPr marL="0" lvl="1" indent="0">
              <a:buNone/>
            </a:pPr>
            <a:r>
              <a:rPr lang="en-US" dirty="0" smtClean="0">
                <a:latin typeface="Helvetica"/>
                <a:cs typeface="Helvetica"/>
              </a:rPr>
              <a:t>Reporting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point estimates</a:t>
            </a:r>
            <a:r>
              <a:rPr lang="en-US" dirty="0" smtClean="0">
                <a:latin typeface="Helvetica"/>
                <a:cs typeface="Helvetica"/>
              </a:rPr>
              <a:t> manufactures false confidence. Better to report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probabilistic parameter estimates</a:t>
            </a:r>
            <a:r>
              <a:rPr lang="en-US" dirty="0" smtClean="0">
                <a:latin typeface="Helvetica"/>
                <a:cs typeface="Helvetica"/>
              </a:rPr>
              <a:t> via full posterior distributions.</a:t>
            </a:r>
            <a:endParaRPr lang="en-US" dirty="0"/>
          </a:p>
          <a:p>
            <a:pPr marL="457200" lvl="1" indent="-457200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0" lvl="1" indent="0">
              <a:buNone/>
            </a:pP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4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356" y="78564"/>
            <a:ext cx="9218713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Helvetica"/>
                <a:cs typeface="Helvetica"/>
              </a:rPr>
              <a:t>Diagnostics: </a:t>
            </a:r>
            <a:br>
              <a:rPr lang="en-US" sz="3600" dirty="0" smtClean="0">
                <a:latin typeface="Helvetica"/>
                <a:cs typeface="Helvetica"/>
              </a:rPr>
            </a:br>
            <a:r>
              <a:rPr lang="en-US" sz="2400" b="1" dirty="0" smtClean="0">
                <a:latin typeface="Helvetica"/>
                <a:cs typeface="Helvetica"/>
              </a:rPr>
              <a:t>Has your numerical simulation “not-not” converged?</a:t>
            </a:r>
            <a:endParaRPr lang="en-US" sz="2400" b="1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961" y="1466531"/>
            <a:ext cx="8142079" cy="4373407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Helvetica"/>
                <a:cs typeface="Helvetica"/>
              </a:rPr>
              <a:t>Gibbs </a:t>
            </a:r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Sampling and Metropolis</a:t>
            </a:r>
            <a:r>
              <a:rPr lang="en-US" sz="1800" dirty="0">
                <a:solidFill>
                  <a:srgbClr val="0000FF"/>
                </a:solidFill>
                <a:latin typeface="Helvetica"/>
                <a:cs typeface="Helvetica"/>
              </a:rPr>
              <a:t>-Hastings </a:t>
            </a:r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MCMC,: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Example Modeling Language: </a:t>
            </a:r>
            <a:r>
              <a:rPr lang="en-US" sz="1800" dirty="0" smtClean="0">
                <a:solidFill>
                  <a:srgbClr val="FF0000"/>
                </a:solidFill>
                <a:latin typeface="Helvetica"/>
                <a:cs typeface="Helvetica"/>
              </a:rPr>
              <a:t>JAGS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(Just Another Gibbs Sampler)  </a:t>
            </a:r>
          </a:p>
          <a:p>
            <a:pPr lvl="1"/>
            <a:r>
              <a:rPr lang="en-US" sz="1800" dirty="0">
                <a:latin typeface="Helvetica"/>
                <a:cs typeface="Helvetica"/>
              </a:rPr>
              <a:t>L</a:t>
            </a:r>
            <a:r>
              <a:rPr lang="en-US" sz="1800" dirty="0" smtClean="0">
                <a:latin typeface="Helvetica"/>
                <a:cs typeface="Helvetica"/>
              </a:rPr>
              <a:t>ook at </a:t>
            </a:r>
            <a:r>
              <a:rPr lang="en-US" sz="1800" b="1" dirty="0" smtClean="0">
                <a:latin typeface="Helvetica"/>
                <a:cs typeface="Helvetica"/>
              </a:rPr>
              <a:t>trace plots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for evidence of well mixed chains.</a:t>
            </a:r>
          </a:p>
          <a:p>
            <a:pPr lvl="1"/>
            <a:r>
              <a:rPr lang="en-US" sz="1800" b="1" dirty="0" smtClean="0">
                <a:latin typeface="Helvetica"/>
                <a:cs typeface="Helvetica"/>
              </a:rPr>
              <a:t>Autocorrelation</a:t>
            </a:r>
            <a:r>
              <a:rPr lang="en-US" sz="1800" dirty="0" smtClean="0">
                <a:latin typeface="Helvetica"/>
                <a:cs typeface="Helvetica"/>
              </a:rPr>
              <a:t>: look for a zero crossing at a small lag, and a lag that’s distributed about zero </a:t>
            </a:r>
          </a:p>
          <a:p>
            <a:pPr lvl="1"/>
            <a:r>
              <a:rPr lang="en-US" sz="1800" b="1" dirty="0" smtClean="0">
                <a:latin typeface="Helvetica"/>
                <a:cs typeface="Helvetica"/>
              </a:rPr>
              <a:t>Gelman-</a:t>
            </a:r>
            <a:r>
              <a:rPr lang="en-US" sz="1800" b="1" dirty="0">
                <a:latin typeface="Helvetica"/>
                <a:cs typeface="Helvetica"/>
              </a:rPr>
              <a:t>R</a:t>
            </a:r>
            <a:r>
              <a:rPr lang="en-US" sz="1800" b="1" dirty="0" smtClean="0">
                <a:latin typeface="Helvetica"/>
                <a:cs typeface="Helvetica"/>
              </a:rPr>
              <a:t>ubin statistic</a:t>
            </a:r>
            <a:r>
              <a:rPr lang="en-US" sz="1800" dirty="0">
                <a:latin typeface="Helvetica"/>
                <a:cs typeface="Helvetica"/>
              </a:rPr>
              <a:t> </a:t>
            </a:r>
            <a:r>
              <a:rPr lang="en-US" sz="1800" dirty="0" smtClean="0">
                <a:latin typeface="Helvetica"/>
                <a:cs typeface="Helvetica"/>
              </a:rPr>
              <a:t>of 1.0 or less than some small threshold close to 1.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Look at the truths from </a:t>
            </a:r>
            <a:r>
              <a:rPr lang="en-US" sz="1800" b="1" dirty="0" smtClean="0">
                <a:latin typeface="Helvetica"/>
                <a:cs typeface="Helvetica"/>
              </a:rPr>
              <a:t>simulated data</a:t>
            </a:r>
            <a:r>
              <a:rPr lang="en-US" sz="1800" dirty="0" smtClean="0">
                <a:latin typeface="Helvetica"/>
                <a:cs typeface="Helvetica"/>
              </a:rPr>
              <a:t> over-plotted on their marginal posteriors. Do you get back out what you put in when you know the answer?</a:t>
            </a:r>
          </a:p>
          <a:p>
            <a:r>
              <a:rPr lang="en-US" sz="1800" dirty="0" smtClean="0">
                <a:solidFill>
                  <a:srgbClr val="0000FF"/>
                </a:solidFill>
                <a:latin typeface="Helvetica"/>
                <a:cs typeface="Helvetica"/>
              </a:rPr>
              <a:t>Hamiltonian Monte Carlo: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Example Modeling Language: </a:t>
            </a:r>
            <a:r>
              <a:rPr lang="en-US" sz="1800" dirty="0" smtClean="0">
                <a:solidFill>
                  <a:srgbClr val="FF0000"/>
                </a:solidFill>
                <a:latin typeface="Helvetica"/>
                <a:cs typeface="Helvetica"/>
              </a:rPr>
              <a:t>Stan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Same procedure as above</a:t>
            </a:r>
            <a:endParaRPr lang="en-US" sz="1800" dirty="0">
              <a:latin typeface="Helvetica"/>
              <a:cs typeface="Helvetica"/>
            </a:endParaRPr>
          </a:p>
          <a:p>
            <a:pPr lvl="1"/>
            <a:r>
              <a:rPr lang="en-US" sz="1800" dirty="0" smtClean="0">
                <a:latin typeface="Helvetica"/>
                <a:cs typeface="Helvetica"/>
              </a:rPr>
              <a:t>Can also look for </a:t>
            </a:r>
            <a:r>
              <a:rPr lang="en-US" sz="1800" b="1" dirty="0" smtClean="0">
                <a:latin typeface="Helvetica"/>
                <a:cs typeface="Helvetica"/>
              </a:rPr>
              <a:t>divergences</a:t>
            </a:r>
            <a:r>
              <a:rPr lang="en-US" sz="1800" dirty="0" smtClean="0">
                <a:latin typeface="Helvetica"/>
                <a:cs typeface="Helvetica"/>
              </a:rPr>
              <a:t> and test </a:t>
            </a:r>
            <a:r>
              <a:rPr lang="en-US" sz="1800" b="1" dirty="0" smtClean="0">
                <a:latin typeface="Helvetica"/>
                <a:cs typeface="Helvetica"/>
              </a:rPr>
              <a:t>centered vs. non-centered</a:t>
            </a:r>
            <a:r>
              <a:rPr lang="en-US" sz="1800" dirty="0" smtClean="0">
                <a:latin typeface="Helvetica"/>
                <a:cs typeface="Helvetica"/>
              </a:rPr>
              <a:t> parameterizations. (Easy with R analysis tools for Stan, See Stan Case Studies).</a:t>
            </a:r>
            <a:endParaRPr lang="en-US" sz="1800" dirty="0">
              <a:latin typeface="Helvetica"/>
              <a:cs typeface="Helvetica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70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4" name="Picture 3" descr="Nm1_h_2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6" t="11096" r="2446" b="11935"/>
          <a:stretch/>
        </p:blipFill>
        <p:spPr>
          <a:xfrm>
            <a:off x="510105" y="1741506"/>
            <a:ext cx="8123790" cy="2214530"/>
          </a:xfrm>
          <a:prstGeom prst="rect">
            <a:avLst/>
          </a:prstGeom>
        </p:spPr>
      </p:pic>
      <p:pic>
        <p:nvPicPr>
          <p:cNvPr id="7" name="Picture 6" descr="f_high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12391" r="3624" b="9223"/>
          <a:stretch/>
        </p:blipFill>
        <p:spPr>
          <a:xfrm>
            <a:off x="611291" y="4425783"/>
            <a:ext cx="7921418" cy="2225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81496" y="4229372"/>
            <a:ext cx="576103" cy="248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55339" y="1592741"/>
            <a:ext cx="576103" cy="248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899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4" name="Picture 3" descr="scatter_matrix_Nm1_Sta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6" t="8782" r="8606" b="10262"/>
          <a:stretch/>
        </p:blipFill>
        <p:spPr>
          <a:xfrm>
            <a:off x="65471" y="1882267"/>
            <a:ext cx="4517172" cy="4433786"/>
          </a:xfrm>
          <a:prstGeom prst="rect">
            <a:avLst/>
          </a:prstGeom>
        </p:spPr>
      </p:pic>
      <p:pic>
        <p:nvPicPr>
          <p:cNvPr id="5" name="Picture 4" descr="scatter_matrix_mre_NoRad_orMass_Ratio_50000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5" t="8592" r="8606" b="7903"/>
          <a:stretch/>
        </p:blipFill>
        <p:spPr>
          <a:xfrm>
            <a:off x="4543364" y="1908455"/>
            <a:ext cx="4490398" cy="4525444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88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174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/>
                <a:cs typeface="Helvetica"/>
              </a:rPr>
              <a:t>Diagnostics: </a:t>
            </a:r>
            <a:br>
              <a:rPr lang="en-US" sz="3600" dirty="0">
                <a:latin typeface="Helvetica"/>
                <a:cs typeface="Helvetica"/>
              </a:rPr>
            </a:br>
            <a:r>
              <a:rPr lang="en-US" sz="2400" dirty="0">
                <a:latin typeface="Helvetica"/>
                <a:cs typeface="Helvetica"/>
              </a:rPr>
              <a:t>Has your numerical simulation “not-not” converged?</a:t>
            </a:r>
            <a:endParaRPr lang="en-US" sz="2400" dirty="0"/>
          </a:p>
        </p:txBody>
      </p:sp>
      <p:pic>
        <p:nvPicPr>
          <p:cNvPr id="3" name="Picture 2" descr="triangle_linear_Nm1_St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94" y="1274174"/>
            <a:ext cx="5774124" cy="5460909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22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96876" y="2278362"/>
            <a:ext cx="3660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Over-plot truths from simulated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2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Workflow Best Practices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The model you choose depends on the science question you ask ahead of time. 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err="1" smtClean="0">
                <a:latin typeface="Helvetica"/>
                <a:cs typeface="Helvetica"/>
              </a:rPr>
              <a:t>E.g</a:t>
            </a:r>
            <a:r>
              <a:rPr lang="en-US" dirty="0" smtClean="0">
                <a:latin typeface="Helvetica"/>
                <a:cs typeface="Helvetica"/>
              </a:rPr>
              <a:t> “Researcher degrees of freedom”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Conditional probability</a:t>
            </a:r>
            <a:endParaRPr lang="en-US" dirty="0">
              <a:latin typeface="Helvetica"/>
              <a:cs typeface="Helvetica"/>
            </a:endParaRPr>
          </a:p>
          <a:p>
            <a:pPr lvl="1"/>
            <a:r>
              <a:rPr lang="en-US" dirty="0" smtClean="0">
                <a:latin typeface="Helvetica"/>
                <a:cs typeface="Helvetica"/>
              </a:rPr>
              <a:t>Are </a:t>
            </a:r>
            <a:r>
              <a:rPr lang="en-US" dirty="0" smtClean="0">
                <a:solidFill>
                  <a:srgbClr val="3366FF"/>
                </a:solidFill>
                <a:latin typeface="Helvetica"/>
                <a:cs typeface="Helvetica"/>
              </a:rPr>
              <a:t>parameters</a:t>
            </a:r>
            <a:r>
              <a:rPr lang="en-US" dirty="0" smtClean="0">
                <a:latin typeface="Helvetica"/>
                <a:cs typeface="Helvetica"/>
              </a:rPr>
              <a:t> and </a:t>
            </a:r>
            <a:r>
              <a:rPr lang="en-US" dirty="0" err="1" smtClean="0">
                <a:solidFill>
                  <a:srgbClr val="FF0000"/>
                </a:solidFill>
                <a:latin typeface="Helvetica"/>
                <a:cs typeface="Helvetica"/>
              </a:rPr>
              <a:t>hyperparameters</a:t>
            </a:r>
            <a:r>
              <a:rPr lang="en-US" dirty="0" smtClean="0">
                <a:latin typeface="Helvetica"/>
                <a:cs typeface="Helvetica"/>
              </a:rPr>
              <a:t> separable?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The mathematical artifacts when sampling your model applied to your data are important, diagnostics are still being developed.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Helvetica"/>
                <a:cs typeface="Helvetica"/>
              </a:rPr>
              <a:t>Some solutions: 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Take </a:t>
            </a:r>
            <a:r>
              <a:rPr lang="en-US" dirty="0">
                <a:latin typeface="Helvetica"/>
                <a:cs typeface="Helvetica"/>
              </a:rPr>
              <a:t>out predictor variables that are highly correlated with </a:t>
            </a:r>
            <a:r>
              <a:rPr lang="en-US" dirty="0" smtClean="0">
                <a:latin typeface="Helvetica"/>
                <a:cs typeface="Helvetica"/>
              </a:rPr>
              <a:t>each other when tailoring your numerical simulation </a:t>
            </a:r>
          </a:p>
          <a:p>
            <a:pPr lvl="1"/>
            <a:r>
              <a:rPr lang="en-US" b="1" dirty="0" smtClean="0">
                <a:latin typeface="Helvetica"/>
                <a:cs typeface="Helvetica"/>
              </a:rPr>
              <a:t>Conjugate priors</a:t>
            </a:r>
            <a:r>
              <a:rPr lang="en-US" dirty="0" smtClean="0">
                <a:latin typeface="Helvetica"/>
                <a:cs typeface="Helvetica"/>
              </a:rPr>
              <a:t> for computational tractability (set of all densities to choose from (for prior) having the same functional form as likelihood)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886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hings to Keep in Mind: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Fractional Uncertainty</a:t>
            </a:r>
          </a:p>
          <a:p>
            <a:r>
              <a:rPr lang="en-US" dirty="0" smtClean="0"/>
              <a:t>There are more parameters in your HBM than there are data points. </a:t>
            </a:r>
          </a:p>
          <a:p>
            <a:r>
              <a:rPr lang="en-US" dirty="0"/>
              <a:t>Conditional probability -&gt; weighting something by something else -&gt; multiplying -&gt; log Likelihood is a very large negative number (not normalized) -&gt; Smaller large negative number has higher probability. </a:t>
            </a:r>
            <a:endParaRPr lang="en-US" dirty="0" smtClean="0"/>
          </a:p>
          <a:p>
            <a:r>
              <a:rPr lang="en-US" b="1" dirty="0" smtClean="0"/>
              <a:t>Regularization</a:t>
            </a:r>
            <a:r>
              <a:rPr lang="en-US" dirty="0" smtClean="0"/>
              <a:t> (e.g., spread in planet mass at a given radius) naturally handles over-fitting </a:t>
            </a:r>
          </a:p>
          <a:p>
            <a:r>
              <a:rPr lang="en-US" dirty="0" smtClean="0"/>
              <a:t>Philosophy: </a:t>
            </a:r>
            <a:r>
              <a:rPr lang="en-US" b="1" dirty="0" smtClean="0"/>
              <a:t>Prediction</a:t>
            </a:r>
            <a:r>
              <a:rPr lang="en-US" dirty="0" smtClean="0"/>
              <a:t> or </a:t>
            </a:r>
            <a:r>
              <a:rPr lang="en-US" b="1" dirty="0" smtClean="0"/>
              <a:t>Statistical Significance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1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028738"/>
          </a:xfrm>
        </p:spPr>
        <p:txBody>
          <a:bodyPr numCol="1">
            <a:noAutofit/>
          </a:bodyPr>
          <a:lstStyle/>
          <a:p>
            <a:r>
              <a:rPr lang="en-US" sz="3000" b="1" i="1" dirty="0" smtClean="0">
                <a:latin typeface="Helvetica"/>
                <a:cs typeface="Helvetica"/>
              </a:rPr>
              <a:t>Bayesian </a:t>
            </a:r>
            <a:r>
              <a:rPr lang="en-US" sz="3000" b="1" i="1" dirty="0">
                <a:latin typeface="Helvetica"/>
                <a:cs typeface="Helvetica"/>
              </a:rPr>
              <a:t>Data </a:t>
            </a:r>
            <a:r>
              <a:rPr lang="en-US" sz="3000" b="1" i="1" dirty="0" smtClean="0">
                <a:latin typeface="Helvetica"/>
                <a:cs typeface="Helvetica"/>
              </a:rPr>
              <a:t>Analysis</a:t>
            </a:r>
            <a:r>
              <a:rPr lang="en-US" sz="3000" dirty="0" smtClean="0">
                <a:latin typeface="Helvetica"/>
                <a:cs typeface="Helvetica"/>
              </a:rPr>
              <a:t>, Gelman</a:t>
            </a:r>
            <a:r>
              <a:rPr lang="en-US" sz="3000" dirty="0">
                <a:latin typeface="Helvetica"/>
                <a:cs typeface="Helvetica"/>
              </a:rPr>
              <a:t>, Carlin, Stern, &amp; </a:t>
            </a:r>
            <a:r>
              <a:rPr lang="en-US" sz="3000" dirty="0" smtClean="0">
                <a:latin typeface="Helvetica"/>
                <a:cs typeface="Helvetica"/>
              </a:rPr>
              <a:t>Rubin</a:t>
            </a:r>
          </a:p>
          <a:p>
            <a:pPr marL="0" indent="0">
              <a:buNone/>
            </a:pPr>
            <a:r>
              <a:rPr lang="en-US" sz="3000" dirty="0" smtClean="0"/>
              <a:t> </a:t>
            </a:r>
            <a:endParaRPr lang="en-US" sz="3000" dirty="0"/>
          </a:p>
          <a:p>
            <a:pPr marL="0" indent="0">
              <a:buNone/>
            </a:pPr>
            <a:endParaRPr lang="en-US" sz="3000" i="1" dirty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endParaRPr lang="en-US" sz="3000" dirty="0" smtClean="0"/>
          </a:p>
        </p:txBody>
      </p:sp>
      <p:pic>
        <p:nvPicPr>
          <p:cNvPr id="4" name="Picture 3" descr="BDAthirdAddi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11" y="2620507"/>
            <a:ext cx="2234451" cy="288021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44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655703"/>
          </a:xfrm>
        </p:spPr>
        <p:txBody>
          <a:bodyPr numCol="1">
            <a:normAutofit fontScale="92500" lnSpcReduction="20000"/>
          </a:bodyPr>
          <a:lstStyle/>
          <a:p>
            <a:pPr marL="0" indent="0">
              <a:buNone/>
            </a:pPr>
            <a:endParaRPr lang="en-US" i="1" dirty="0"/>
          </a:p>
          <a:p>
            <a:r>
              <a:rPr lang="en-US" b="1" i="1" dirty="0" smtClean="0">
                <a:latin typeface="Helvetica"/>
                <a:cs typeface="Helvetica"/>
              </a:rPr>
              <a:t>Statistical Rethinking: A Bayesian Course with Examples in R and Stan </a:t>
            </a:r>
            <a:r>
              <a:rPr lang="en-US" dirty="0" smtClean="0">
                <a:latin typeface="Helvetica"/>
                <a:cs typeface="Helvetica"/>
              </a:rPr>
              <a:t>(Self directed learning)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5" descr="RethinkingStatist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721" y="2918153"/>
            <a:ext cx="1743000" cy="2755893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44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112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Selected Reference Material 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772" y="1262450"/>
            <a:ext cx="7852456" cy="165570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96594" y="1810157"/>
            <a:ext cx="77016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i="1" dirty="0">
                <a:latin typeface="Helvetica"/>
                <a:cs typeface="Helvetica"/>
              </a:rPr>
              <a:t>Stan </a:t>
            </a:r>
            <a:r>
              <a:rPr lang="mr-IN" sz="2200" b="1" i="1" dirty="0">
                <a:latin typeface="Helvetica"/>
                <a:cs typeface="Helvetica"/>
              </a:rPr>
              <a:t>–</a:t>
            </a:r>
            <a:r>
              <a:rPr lang="en-US" sz="2200" b="1" i="1" dirty="0">
                <a:latin typeface="Helvetica"/>
                <a:cs typeface="Helvetica"/>
              </a:rPr>
              <a:t> Case Studies</a:t>
            </a:r>
            <a:r>
              <a:rPr lang="en-US" sz="2200" i="1" dirty="0">
                <a:latin typeface="Helvetica"/>
                <a:cs typeface="Helvetica"/>
              </a:rPr>
              <a:t>: Open-source Models and Methods</a:t>
            </a:r>
            <a:r>
              <a:rPr lang="en-US" sz="2200" dirty="0">
                <a:latin typeface="Helvetica"/>
                <a:cs typeface="Helvetica"/>
              </a:rPr>
              <a:t> http://mc-</a:t>
            </a:r>
            <a:r>
              <a:rPr lang="en-US" sz="2200" dirty="0" err="1">
                <a:latin typeface="Helvetica"/>
                <a:cs typeface="Helvetica"/>
              </a:rPr>
              <a:t>stan.org</a:t>
            </a:r>
            <a:r>
              <a:rPr lang="en-US" sz="2200" dirty="0">
                <a:latin typeface="Helvetica"/>
                <a:cs typeface="Helvetica"/>
              </a:rPr>
              <a:t>/users/documentation/case-studies</a:t>
            </a:r>
          </a:p>
          <a:p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78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320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Hierarchical Bayes and 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Open Reproducible</a:t>
            </a:r>
            <a:r>
              <a:rPr lang="en-US" dirty="0" smtClean="0">
                <a:latin typeface="Helvetica"/>
                <a:cs typeface="Helvetica"/>
              </a:rPr>
              <a:t> Science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11944"/>
            <a:ext cx="8686800" cy="4795789"/>
          </a:xfrm>
        </p:spPr>
        <p:txBody>
          <a:bodyPr>
            <a:noAutofit/>
          </a:bodyPr>
          <a:lstStyle/>
          <a:p>
            <a:r>
              <a:rPr lang="en-US" sz="2200" b="1" dirty="0" smtClean="0">
                <a:latin typeface="Helvetica"/>
                <a:cs typeface="Helvetica"/>
              </a:rPr>
              <a:t>P-hacking:</a:t>
            </a:r>
            <a:r>
              <a:rPr lang="en-US" sz="2200" dirty="0" smtClean="0">
                <a:latin typeface="Helvetica"/>
                <a:cs typeface="Helvetica"/>
              </a:rPr>
              <a:t> “</a:t>
            </a:r>
            <a:r>
              <a:rPr lang="mr-IN" sz="2200" dirty="0" smtClean="0">
                <a:latin typeface="Helvetica"/>
                <a:cs typeface="Helvetica"/>
              </a:rPr>
              <a:t>…</a:t>
            </a:r>
            <a:r>
              <a:rPr lang="en-US" sz="2200" dirty="0" smtClean="0">
                <a:latin typeface="Helvetica"/>
                <a:cs typeface="Helvetica"/>
              </a:rPr>
              <a:t>the problem: weak statistical standards of evidence for claiming new discoveries”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2"/>
              </a:rPr>
              <a:t>Big names in statistics want to shake up much-mailigned P value</a:t>
            </a:r>
            <a:endParaRPr lang="en-US" sz="1800" dirty="0">
              <a:latin typeface="Helvetica"/>
              <a:cs typeface="Helvetica"/>
            </a:endParaRPr>
          </a:p>
          <a:p>
            <a:r>
              <a:rPr lang="en-US" sz="2200" b="1" dirty="0" smtClean="0">
                <a:latin typeface="Helvetica"/>
                <a:cs typeface="Helvetica"/>
              </a:rPr>
              <a:t>Researchers Degrees of Freedom: </a:t>
            </a:r>
            <a:r>
              <a:rPr lang="en-US" sz="2200" dirty="0" smtClean="0">
                <a:latin typeface="Helvetica"/>
                <a:cs typeface="Helvetica"/>
              </a:rPr>
              <a:t>“</a:t>
            </a:r>
            <a:r>
              <a:rPr lang="mr-IN" sz="2200" dirty="0" smtClean="0">
                <a:latin typeface="Helvetica"/>
                <a:cs typeface="Helvetica"/>
              </a:rPr>
              <a:t>…</a:t>
            </a:r>
            <a:r>
              <a:rPr lang="en-US" sz="2200" dirty="0" smtClean="0">
                <a:latin typeface="Helvetica"/>
                <a:cs typeface="Helvetica"/>
              </a:rPr>
              <a:t>when we look at exploratory results, we must be aware of their uncertainty and fragility.” 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3"/>
              </a:rPr>
              <a:t>The garden of forking paths: ...  Andrew Gelman and Erik Loken 2013</a:t>
            </a:r>
            <a:endParaRPr lang="en-US" sz="1800" dirty="0" smtClean="0">
              <a:latin typeface="Helvetica"/>
              <a:cs typeface="Helvetica"/>
            </a:endParaRPr>
          </a:p>
          <a:p>
            <a:r>
              <a:rPr lang="en-US" sz="2200" b="1" dirty="0" smtClean="0">
                <a:latin typeface="Helvetica"/>
                <a:cs typeface="Helvetica"/>
              </a:rPr>
              <a:t>There’s no finality in Science:</a:t>
            </a:r>
            <a:r>
              <a:rPr lang="en-US" sz="2200" dirty="0" smtClean="0">
                <a:latin typeface="Helvetica"/>
                <a:cs typeface="Helvetica"/>
              </a:rPr>
              <a:t> “All data requires interpretation, which is subject to bias, and all results are preliminary.”</a:t>
            </a:r>
          </a:p>
          <a:p>
            <a:pPr lvl="1"/>
            <a:r>
              <a:rPr lang="en-US" sz="1800" dirty="0" smtClean="0">
                <a:latin typeface="Helvetica"/>
                <a:cs typeface="Helvetica"/>
                <a:hlinkClick r:id="rId4"/>
              </a:rPr>
              <a:t>Interesting opinion article in Scientific America</a:t>
            </a:r>
            <a:r>
              <a:rPr lang="en-US" sz="1800" dirty="0" smtClean="0">
                <a:latin typeface="Helvetica"/>
                <a:cs typeface="Helvetica"/>
              </a:rPr>
              <a:t> 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 smtClean="0">
                <a:latin typeface="Helvetica"/>
                <a:cs typeface="Helvetica"/>
              </a:rPr>
              <a:t>HBM: Can incorporate </a:t>
            </a:r>
            <a:r>
              <a:rPr lang="en-US" sz="2200" b="1" dirty="0" smtClean="0">
                <a:latin typeface="Helvetica"/>
                <a:cs typeface="Helvetica"/>
              </a:rPr>
              <a:t>bias</a:t>
            </a:r>
            <a:r>
              <a:rPr lang="en-US" sz="2200" dirty="0" smtClean="0">
                <a:latin typeface="Helvetica"/>
                <a:cs typeface="Helvetica"/>
              </a:rPr>
              <a:t> in a quantitative manner. 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>
                <a:latin typeface="Helvetica"/>
                <a:cs typeface="Helvetica"/>
              </a:rPr>
              <a:t>M</a:t>
            </a:r>
            <a:r>
              <a:rPr lang="en-US" sz="2200" dirty="0" smtClean="0">
                <a:latin typeface="Helvetica"/>
                <a:cs typeface="Helvetica"/>
              </a:rPr>
              <a:t>odeling languages allow </a:t>
            </a:r>
            <a:r>
              <a:rPr lang="en-US" sz="2200" b="1" dirty="0" smtClean="0">
                <a:latin typeface="Helvetica"/>
                <a:cs typeface="Helvetica"/>
              </a:rPr>
              <a:t>transparency</a:t>
            </a:r>
            <a:r>
              <a:rPr lang="en-US" sz="2200" dirty="0" smtClean="0">
                <a:latin typeface="Helvetica"/>
                <a:cs typeface="Helvetica"/>
              </a:rPr>
              <a:t> in research workflow (e.g., JAGS, Stan, </a:t>
            </a:r>
            <a:r>
              <a:rPr lang="en-US" sz="2200" dirty="0" err="1" smtClean="0">
                <a:latin typeface="Helvetica"/>
                <a:cs typeface="Helvetica"/>
              </a:rPr>
              <a:t>TensorFlow</a:t>
            </a:r>
            <a:r>
              <a:rPr lang="en-US" sz="2200" dirty="0" smtClean="0">
                <a:latin typeface="Helvetica"/>
                <a:cs typeface="Helvetica"/>
              </a:rPr>
              <a:t>, and more).</a:t>
            </a:r>
          </a:p>
          <a:p>
            <a:pPr marL="0" lvl="1" indent="0">
              <a:buNone/>
            </a:pPr>
            <a:endParaRPr lang="en-US" sz="2200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2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0414"/>
            <a:ext cx="8229600" cy="1143000"/>
          </a:xfrm>
        </p:spPr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Hierarchical </a:t>
            </a:r>
            <a:r>
              <a:rPr lang="en-US" dirty="0" smtClean="0">
                <a:latin typeface="Helvetica"/>
                <a:cs typeface="Helvetica"/>
              </a:rPr>
              <a:t>Bayes: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Probabilistic modeling of populations or groups.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1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196"/>
            <a:ext cx="8229600" cy="1143000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Why Hierarchical Bayesian Modeling?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25" y="1677059"/>
            <a:ext cx="8689950" cy="4660453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The </a:t>
            </a:r>
            <a:r>
              <a:rPr lang="en-US" dirty="0">
                <a:solidFill>
                  <a:srgbClr val="FF0000"/>
                </a:solidFill>
                <a:latin typeface="Helvetica"/>
                <a:cs typeface="Helvetica"/>
              </a:rPr>
              <a:t>uncertainty</a:t>
            </a:r>
            <a:r>
              <a:rPr lang="en-US" dirty="0">
                <a:latin typeface="Helvetica"/>
                <a:cs typeface="Helvetica"/>
              </a:rPr>
              <a:t> unique to each observation </a:t>
            </a:r>
            <a:r>
              <a:rPr lang="en-US" dirty="0" smtClean="0">
                <a:latin typeface="Helvetica"/>
                <a:cs typeface="Helvetica"/>
              </a:rPr>
              <a:t>can be </a:t>
            </a:r>
            <a:r>
              <a:rPr lang="en-US" dirty="0">
                <a:latin typeface="Helvetica"/>
                <a:cs typeface="Helvetica"/>
              </a:rPr>
              <a:t>propagated into the estimation of the population parameters</a:t>
            </a:r>
            <a:r>
              <a:rPr lang="en-US" dirty="0" smtClean="0">
                <a:latin typeface="Helvetica"/>
                <a:cs typeface="Helvetica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b="1" dirty="0" smtClean="0">
                <a:latin typeface="Helvetica"/>
                <a:cs typeface="Helvetica"/>
              </a:rPr>
              <a:t>Selection effects</a:t>
            </a:r>
            <a:r>
              <a:rPr lang="en-US" dirty="0" smtClean="0">
                <a:latin typeface="Helvetica"/>
                <a:cs typeface="Helvetica"/>
              </a:rPr>
              <a:t> can be modeled and incorporated into the inference</a:t>
            </a:r>
            <a:r>
              <a:rPr lang="en-US" dirty="0" smtClean="0">
                <a:latin typeface="Helvetica"/>
                <a:cs typeface="Helvetica"/>
              </a:rPr>
              <a:t>. (e.g., groups of observations of the same objects from different instruments)</a:t>
            </a:r>
            <a:endParaRPr lang="en-US" dirty="0" smtClean="0">
              <a:latin typeface="Helvetica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Information about each object in the population is used </a:t>
            </a:r>
            <a:r>
              <a:rPr lang="en-US" dirty="0">
                <a:latin typeface="Helvetica"/>
                <a:cs typeface="Helvetica"/>
              </a:rPr>
              <a:t>to make inferences about </a:t>
            </a:r>
            <a:r>
              <a:rPr lang="en-US" dirty="0" smtClean="0">
                <a:latin typeface="Helvetica"/>
                <a:cs typeface="Helvetica"/>
              </a:rPr>
              <a:t>one another. Objects “pool </a:t>
            </a:r>
            <a:r>
              <a:rPr lang="en-US" dirty="0">
                <a:latin typeface="Helvetica"/>
                <a:cs typeface="Helvetica"/>
              </a:rPr>
              <a:t>and muster </a:t>
            </a:r>
            <a:r>
              <a:rPr lang="en-US" dirty="0" smtClean="0">
                <a:latin typeface="Helvetica"/>
                <a:cs typeface="Helvetica"/>
              </a:rPr>
              <a:t>strength” (a.k.a. “</a:t>
            </a:r>
            <a:r>
              <a:rPr lang="en-US" b="1" dirty="0" smtClean="0">
                <a:latin typeface="Helvetica"/>
                <a:cs typeface="Helvetica"/>
              </a:rPr>
              <a:t>shrinkage”</a:t>
            </a:r>
            <a:r>
              <a:rPr lang="en-US" dirty="0" smtClean="0">
                <a:latin typeface="Helvetica"/>
                <a:cs typeface="Helvetica"/>
              </a:rPr>
              <a:t>). 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Can handle 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large </a:t>
            </a:r>
            <a:r>
              <a:rPr lang="en-US" dirty="0" smtClean="0">
                <a:latin typeface="Helvetica"/>
                <a:cs typeface="Helvetica"/>
              </a:rPr>
              <a:t>measurement</a:t>
            </a:r>
            <a:r>
              <a:rPr lang="en-US" dirty="0" smtClean="0">
                <a:solidFill>
                  <a:srgbClr val="0000FF"/>
                </a:solidFill>
                <a:latin typeface="Helvetica"/>
                <a:cs typeface="Helvetica"/>
              </a:rPr>
              <a:t> uncertainty</a:t>
            </a:r>
            <a:r>
              <a:rPr lang="en-US" dirty="0" smtClean="0">
                <a:latin typeface="Helvetica"/>
                <a:cs typeface="Helvetica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Helvetica"/>
                <a:cs typeface="Helvetica"/>
              </a:rPr>
              <a:t>censored data</a:t>
            </a:r>
            <a:r>
              <a:rPr lang="en-US" dirty="0" smtClean="0">
                <a:latin typeface="Helvetica"/>
                <a:cs typeface="Helvetica"/>
              </a:rPr>
              <a:t> (upper limits), and </a:t>
            </a:r>
            <a:r>
              <a:rPr lang="en-US" b="1" dirty="0" smtClean="0">
                <a:latin typeface="Helvetica"/>
                <a:cs typeface="Helvetica"/>
              </a:rPr>
              <a:t>missing data</a:t>
            </a:r>
            <a:r>
              <a:rPr lang="en-US" dirty="0" smtClean="0">
                <a:latin typeface="Helvetica"/>
                <a:cs typeface="Helvetica"/>
              </a:rPr>
              <a:t>. 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Naturally handles </a:t>
            </a:r>
            <a:r>
              <a:rPr lang="en-US" b="1" dirty="0" smtClean="0">
                <a:latin typeface="Helvetica"/>
                <a:cs typeface="Helvetica"/>
              </a:rPr>
              <a:t>over-fitting</a:t>
            </a:r>
            <a:r>
              <a:rPr lang="en-US" dirty="0" smtClean="0">
                <a:latin typeface="Helvetica"/>
                <a:cs typeface="Helvetica"/>
              </a:rPr>
              <a:t>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01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712" y="235356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 kinds of things might we want to learn by using HBM in Astronomy?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8268"/>
            <a:ext cx="8229600" cy="452596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If </a:t>
            </a:r>
            <a:r>
              <a:rPr lang="en-US" dirty="0">
                <a:latin typeface="Helvetica"/>
                <a:cs typeface="Helvetica"/>
              </a:rPr>
              <a:t>the </a:t>
            </a:r>
            <a:r>
              <a:rPr lang="en-US" dirty="0" smtClean="0">
                <a:latin typeface="Helvetica"/>
                <a:cs typeface="Helvetica"/>
              </a:rPr>
              <a:t>distribution of interest </a:t>
            </a:r>
            <a:r>
              <a:rPr lang="en-US" dirty="0">
                <a:latin typeface="Helvetica"/>
                <a:cs typeface="Helvetica"/>
              </a:rPr>
              <a:t>is correlated with </a:t>
            </a:r>
            <a:r>
              <a:rPr lang="en-US" dirty="0" smtClean="0">
                <a:latin typeface="Helvetica"/>
                <a:cs typeface="Helvetica"/>
              </a:rPr>
              <a:t>other properties </a:t>
            </a:r>
            <a:r>
              <a:rPr lang="en-US" dirty="0">
                <a:latin typeface="Helvetica"/>
                <a:cs typeface="Helvetica"/>
              </a:rPr>
              <a:t>it may shed light </a:t>
            </a:r>
            <a:r>
              <a:rPr lang="en-US" dirty="0" smtClean="0">
                <a:latin typeface="Helvetica"/>
                <a:cs typeface="Helvetica"/>
              </a:rPr>
              <a:t>on interesting physics.</a:t>
            </a:r>
            <a:endParaRPr lang="en-US" dirty="0">
              <a:latin typeface="Helvetica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What </a:t>
            </a:r>
            <a:r>
              <a:rPr lang="en-US" dirty="0">
                <a:latin typeface="Helvetica"/>
                <a:cs typeface="Helvetica"/>
              </a:rPr>
              <a:t>is the typical scale </a:t>
            </a:r>
            <a:r>
              <a:rPr lang="en-US" dirty="0" smtClean="0">
                <a:latin typeface="Helvetica"/>
                <a:cs typeface="Helvetica"/>
              </a:rPr>
              <a:t>of the population?  </a:t>
            </a:r>
            <a:endParaRPr lang="en-US" dirty="0">
              <a:latin typeface="Helvetica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Is </a:t>
            </a:r>
            <a:r>
              <a:rPr lang="en-US" dirty="0">
                <a:latin typeface="Helvetica"/>
                <a:cs typeface="Helvetica"/>
              </a:rPr>
              <a:t>there evidence for multiple </a:t>
            </a:r>
            <a:r>
              <a:rPr lang="en-US" dirty="0" smtClean="0">
                <a:latin typeface="Helvetica"/>
                <a:cs typeface="Helvetica"/>
              </a:rPr>
              <a:t>populations?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Helvetica"/>
                <a:cs typeface="Helvetica"/>
              </a:rPr>
              <a:t>Do we have many uncertain measurements of the same object?  </a:t>
            </a:r>
            <a:endParaRPr lang="en-US" dirty="0" smtClean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 few </a:t>
            </a:r>
            <a:r>
              <a:rPr lang="en-US" dirty="0">
                <a:latin typeface="Helvetica"/>
                <a:cs typeface="Helvetica"/>
              </a:rPr>
              <a:t>e</a:t>
            </a:r>
            <a:r>
              <a:rPr lang="en-US" dirty="0" smtClean="0">
                <a:latin typeface="Helvetica"/>
                <a:cs typeface="Helvetica"/>
              </a:rPr>
              <a:t>xamples </a:t>
            </a:r>
            <a:r>
              <a:rPr lang="en-US" dirty="0" smtClean="0">
                <a:latin typeface="Helvetica"/>
                <a:cs typeface="Helvetica"/>
              </a:rPr>
              <a:t>in </a:t>
            </a:r>
            <a:r>
              <a:rPr lang="en-US" dirty="0" smtClean="0">
                <a:latin typeface="Helvetica"/>
                <a:cs typeface="Helvetica"/>
              </a:rPr>
              <a:t>the literature: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834" y="1600200"/>
            <a:ext cx="8566566" cy="452596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Helvetica"/>
                <a:cs typeface="Helvetica"/>
              </a:rPr>
              <a:t>Evidence for two Hot Jupiter Formation Paths</a:t>
            </a:r>
            <a:r>
              <a:rPr lang="en-US" i="1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Nelson et al</a:t>
            </a:r>
            <a:r>
              <a:rPr lang="en-US" dirty="0" smtClean="0">
                <a:latin typeface="Helvetica"/>
                <a:cs typeface="Helvetica"/>
              </a:rPr>
              <a:t>. 2017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HBM </a:t>
            </a:r>
            <a:r>
              <a:rPr lang="en-US" i="1" dirty="0">
                <a:latin typeface="Helvetica"/>
                <a:cs typeface="Helvetica"/>
              </a:rPr>
              <a:t>simulated RV </a:t>
            </a:r>
            <a:r>
              <a:rPr lang="en-US" i="1" dirty="0" err="1">
                <a:latin typeface="Helvetica"/>
                <a:cs typeface="Helvetica"/>
              </a:rPr>
              <a:t>exoplanet</a:t>
            </a:r>
            <a:r>
              <a:rPr lang="en-US" i="1" dirty="0">
                <a:latin typeface="Helvetica"/>
                <a:cs typeface="Helvetica"/>
              </a:rPr>
              <a:t> </a:t>
            </a:r>
            <a:r>
              <a:rPr lang="en-US" i="1" dirty="0" smtClean="0">
                <a:latin typeface="Helvetica"/>
                <a:cs typeface="Helvetica"/>
              </a:rPr>
              <a:t>eccentricities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Hogg </a:t>
            </a:r>
            <a:r>
              <a:rPr lang="en-US" b="1" dirty="0">
                <a:latin typeface="Helvetica"/>
                <a:cs typeface="Helvetica"/>
              </a:rPr>
              <a:t>et al</a:t>
            </a:r>
            <a:r>
              <a:rPr lang="en-US" dirty="0">
                <a:latin typeface="Helvetica"/>
                <a:cs typeface="Helvetica"/>
              </a:rPr>
              <a:t>. </a:t>
            </a:r>
            <a:r>
              <a:rPr lang="en-US" dirty="0" smtClean="0">
                <a:latin typeface="Helvetica"/>
                <a:cs typeface="Helvetica"/>
              </a:rPr>
              <a:t>2010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Most </a:t>
            </a:r>
            <a:r>
              <a:rPr lang="en-US" i="1" dirty="0" smtClean="0">
                <a:latin typeface="Helvetica"/>
                <a:cs typeface="Helvetica"/>
              </a:rPr>
              <a:t>1.6 Earth-radius Planets are Not Rocky,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Rogers</a:t>
            </a:r>
            <a:r>
              <a:rPr lang="en-US" dirty="0" smtClean="0">
                <a:latin typeface="Helvetica"/>
                <a:cs typeface="Helvetica"/>
              </a:rPr>
              <a:t> 2015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HBM </a:t>
            </a:r>
            <a:r>
              <a:rPr lang="en-US" i="1" dirty="0">
                <a:latin typeface="Helvetica"/>
                <a:cs typeface="Helvetica"/>
              </a:rPr>
              <a:t>for </a:t>
            </a:r>
            <a:r>
              <a:rPr lang="en-US" i="1" dirty="0" err="1">
                <a:latin typeface="Helvetica"/>
                <a:cs typeface="Helvetica"/>
              </a:rPr>
              <a:t>exoplanet</a:t>
            </a:r>
            <a:r>
              <a:rPr lang="en-US" i="1" dirty="0">
                <a:latin typeface="Helvetica"/>
                <a:cs typeface="Helvetica"/>
              </a:rPr>
              <a:t> mass-radius </a:t>
            </a:r>
            <a:r>
              <a:rPr lang="en-US" i="1" dirty="0" smtClean="0">
                <a:latin typeface="Helvetica"/>
                <a:cs typeface="Helvetica"/>
              </a:rPr>
              <a:t>relationship </a:t>
            </a:r>
            <a:r>
              <a:rPr lang="en-US" b="1" dirty="0" smtClean="0">
                <a:latin typeface="Helvetica"/>
                <a:cs typeface="Helvetica"/>
              </a:rPr>
              <a:t>Wolfgang</a:t>
            </a:r>
            <a:r>
              <a:rPr lang="en-US" b="1" dirty="0">
                <a:latin typeface="Helvetica"/>
                <a:cs typeface="Helvetica"/>
              </a:rPr>
              <a:t>, Rogers, &amp; Ford </a:t>
            </a:r>
            <a:r>
              <a:rPr lang="en-US" dirty="0">
                <a:latin typeface="Helvetica"/>
                <a:cs typeface="Helvetica"/>
              </a:rPr>
              <a:t>2016</a:t>
            </a:r>
          </a:p>
          <a:p>
            <a:pPr>
              <a:lnSpc>
                <a:spcPct val="130000"/>
              </a:lnSpc>
            </a:pPr>
            <a:r>
              <a:rPr lang="en-US" i="1" dirty="0" smtClean="0">
                <a:latin typeface="Helvetica"/>
                <a:cs typeface="Helvetica"/>
              </a:rPr>
              <a:t>The </a:t>
            </a:r>
            <a:r>
              <a:rPr lang="en-US" i="1" dirty="0">
                <a:latin typeface="Helvetica"/>
                <a:cs typeface="Helvetica"/>
              </a:rPr>
              <a:t>eccentricity distribution of Hot </a:t>
            </a:r>
            <a:r>
              <a:rPr lang="en-US" i="1" dirty="0" err="1">
                <a:latin typeface="Helvetica"/>
                <a:cs typeface="Helvetica"/>
              </a:rPr>
              <a:t>Jupiters</a:t>
            </a:r>
            <a:r>
              <a:rPr lang="en-US" i="1" dirty="0">
                <a:latin typeface="Helvetica"/>
                <a:cs typeface="Helvetica"/>
              </a:rPr>
              <a:t> from </a:t>
            </a:r>
            <a:r>
              <a:rPr lang="en-US" i="1" dirty="0" smtClean="0">
                <a:latin typeface="Helvetica"/>
                <a:cs typeface="Helvetica"/>
              </a:rPr>
              <a:t>Kepler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b="1" dirty="0" smtClean="0">
                <a:latin typeface="Helvetica"/>
                <a:cs typeface="Helvetica"/>
              </a:rPr>
              <a:t>Shabram et al.</a:t>
            </a:r>
            <a:r>
              <a:rPr lang="en-US" dirty="0" smtClean="0">
                <a:latin typeface="Helvetica"/>
                <a:cs typeface="Helvetica"/>
              </a:rPr>
              <a:t> 2016 </a:t>
            </a:r>
            <a:endParaRPr lang="en-US" dirty="0">
              <a:latin typeface="Helvetica"/>
              <a:cs typeface="Helvetica"/>
            </a:endParaRP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Multi-level model for luminosity distribution of gamma ray bursts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Loredo</a:t>
            </a:r>
            <a:r>
              <a:rPr lang="en-US" b="1" dirty="0">
                <a:latin typeface="Helvetica"/>
                <a:cs typeface="Helvetica"/>
              </a:rPr>
              <a:t> &amp; Wasserman</a:t>
            </a:r>
            <a:r>
              <a:rPr lang="en-US" dirty="0">
                <a:latin typeface="Helvetica"/>
                <a:cs typeface="Helvetica"/>
              </a:rPr>
              <a:t>, 1998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Supernovae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>
                <a:latin typeface="Helvetica"/>
                <a:cs typeface="Helvetica"/>
              </a:rPr>
              <a:t>Mandel</a:t>
            </a:r>
            <a:r>
              <a:rPr lang="en-US" dirty="0">
                <a:latin typeface="Helvetica"/>
                <a:cs typeface="Helvetica"/>
              </a:rPr>
              <a:t> et al. 2009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galaxy clusters</a:t>
            </a: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b="1" dirty="0" err="1">
                <a:latin typeface="Helvetica"/>
                <a:cs typeface="Helvetica"/>
              </a:rPr>
              <a:t>Andreon</a:t>
            </a:r>
            <a:r>
              <a:rPr lang="en-US" b="1" dirty="0">
                <a:latin typeface="Helvetica"/>
                <a:cs typeface="Helvetica"/>
              </a:rPr>
              <a:t> &amp; </a:t>
            </a:r>
            <a:r>
              <a:rPr lang="en-US" b="1" dirty="0" err="1">
                <a:latin typeface="Helvetica"/>
                <a:cs typeface="Helvetica"/>
              </a:rPr>
              <a:t>Hurn</a:t>
            </a:r>
            <a:r>
              <a:rPr lang="en-US" dirty="0">
                <a:latin typeface="Helvetica"/>
                <a:cs typeface="Helvetica"/>
              </a:rPr>
              <a:t>, 2010</a:t>
            </a:r>
          </a:p>
          <a:p>
            <a:pPr>
              <a:lnSpc>
                <a:spcPct val="130000"/>
              </a:lnSpc>
            </a:pPr>
            <a:r>
              <a:rPr lang="en-US" i="1" dirty="0">
                <a:latin typeface="Helvetica"/>
                <a:cs typeface="Helvetica"/>
              </a:rPr>
              <a:t>HBM for Milky Way satellites </a:t>
            </a:r>
            <a:r>
              <a:rPr lang="en-US" b="1" dirty="0">
                <a:latin typeface="Helvetica"/>
                <a:cs typeface="Helvetica"/>
              </a:rPr>
              <a:t>Martinez </a:t>
            </a:r>
            <a:r>
              <a:rPr lang="en-US" dirty="0">
                <a:latin typeface="Helvetica"/>
                <a:cs typeface="Helvetica"/>
              </a:rPr>
              <a:t>2015</a:t>
            </a:r>
          </a:p>
          <a:p>
            <a:pPr>
              <a:lnSpc>
                <a:spcPct val="130000"/>
              </a:lnSpc>
            </a:pP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97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HBM in action: The mass-radius relation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99433"/>
            <a:ext cx="3552152" cy="4211638"/>
          </a:xfrm>
        </p:spPr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sz="2400" dirty="0">
                <a:latin typeface="Helvetica"/>
                <a:cs typeface="Helvetica"/>
              </a:rPr>
              <a:t>I</a:t>
            </a:r>
            <a:r>
              <a:rPr lang="en-US" sz="2400" dirty="0" smtClean="0">
                <a:latin typeface="Helvetica"/>
                <a:cs typeface="Helvetica"/>
              </a:rPr>
              <a:t>ndividual </a:t>
            </a:r>
            <a:r>
              <a:rPr lang="en-US" sz="2400" dirty="0">
                <a:latin typeface="Helvetica"/>
                <a:cs typeface="Helvetica"/>
              </a:rPr>
              <a:t>estimates </a:t>
            </a:r>
            <a:r>
              <a:rPr lang="en-US" sz="2400" dirty="0" smtClean="0">
                <a:latin typeface="Helvetica"/>
                <a:cs typeface="Helvetica"/>
              </a:rPr>
              <a:t>are pulled toward </a:t>
            </a:r>
            <a:r>
              <a:rPr lang="en-US" sz="2400" dirty="0">
                <a:latin typeface="Helvetica"/>
                <a:cs typeface="Helvetica"/>
              </a:rPr>
              <a:t>the population mean </a:t>
            </a:r>
            <a:r>
              <a:rPr lang="en-US" sz="2400" dirty="0" smtClean="0">
                <a:latin typeface="Helvetica"/>
                <a:cs typeface="Helvetica"/>
              </a:rPr>
              <a:t>and overall </a:t>
            </a:r>
            <a:r>
              <a:rPr lang="en-US" sz="2400" dirty="0">
                <a:latin typeface="Helvetica"/>
                <a:cs typeface="Helvetica"/>
              </a:rPr>
              <a:t>RMS error </a:t>
            </a:r>
            <a:r>
              <a:rPr lang="en-US" sz="2400" dirty="0" smtClean="0">
                <a:latin typeface="Helvetica"/>
                <a:cs typeface="Helvetica"/>
              </a:rPr>
              <a:t>is lower“ </a:t>
            </a:r>
            <a:r>
              <a:rPr lang="mr-IN" sz="2400" dirty="0" smtClean="0">
                <a:latin typeface="Helvetica"/>
                <a:cs typeface="Helvetica"/>
              </a:rPr>
              <a:t>–</a:t>
            </a:r>
            <a:r>
              <a:rPr lang="en-US" sz="2400" dirty="0" smtClean="0">
                <a:latin typeface="Helvetica"/>
                <a:cs typeface="Helvetica"/>
              </a:rPr>
              <a:t> example </a:t>
            </a:r>
            <a:r>
              <a:rPr lang="en-US" sz="2400" dirty="0">
                <a:latin typeface="Helvetica"/>
                <a:cs typeface="Helvetica"/>
              </a:rPr>
              <a:t>in </a:t>
            </a:r>
            <a:r>
              <a:rPr lang="en-US" sz="2400" b="1" dirty="0">
                <a:latin typeface="Helvetica"/>
                <a:cs typeface="Helvetica"/>
              </a:rPr>
              <a:t>Wolfgang et al. 2015</a:t>
            </a:r>
            <a:r>
              <a:rPr lang="en-US" sz="2400" dirty="0">
                <a:latin typeface="Helvetica"/>
                <a:cs typeface="Helvetica"/>
              </a:rPr>
              <a:t>, Figure 4, </a:t>
            </a:r>
            <a:r>
              <a:rPr lang="en-US" sz="2400" dirty="0" err="1">
                <a:latin typeface="Helvetica"/>
                <a:cs typeface="Helvetica"/>
              </a:rPr>
              <a:t>arXiv</a:t>
            </a:r>
            <a:r>
              <a:rPr lang="en-US" sz="2400" dirty="0">
                <a:latin typeface="Helvetica"/>
                <a:cs typeface="Helvetica"/>
              </a:rPr>
              <a:t>:</a:t>
            </a:r>
            <a:r>
              <a:rPr lang="is-IS" sz="2400" dirty="0">
                <a:latin typeface="Helvetica"/>
                <a:cs typeface="Helvetica"/>
              </a:rPr>
              <a:t>1504.07557</a:t>
            </a:r>
            <a:r>
              <a:rPr lang="en-US" sz="2400" dirty="0">
                <a:latin typeface="Helvetica"/>
                <a:cs typeface="Helvetica"/>
              </a:rPr>
              <a:t>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wolfgangShrink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700" y="1654226"/>
            <a:ext cx="3721100" cy="4394200"/>
          </a:xfrm>
          <a:prstGeom prst="rect">
            <a:avLst/>
          </a:prstGeom>
        </p:spPr>
      </p:pic>
      <p:pic>
        <p:nvPicPr>
          <p:cNvPr id="8" name="Picture 7" descr="Screen Shot 2017-09-20 at 5.32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2" y="1824337"/>
            <a:ext cx="952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2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HBM in action</a:t>
            </a:r>
            <a:r>
              <a:rPr lang="en-US" i="1" dirty="0" smtClean="0"/>
              <a:t>: Kepler</a:t>
            </a:r>
            <a:r>
              <a:rPr lang="en-US" dirty="0" smtClean="0"/>
              <a:t> Occurrence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 descr="Screen Shot 2017-09-20 at 5.16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95" y="1825505"/>
            <a:ext cx="6441484" cy="401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9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Depicting Hierarchical Bayesian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447"/>
            <a:ext cx="8229600" cy="4253716"/>
          </a:xfrm>
        </p:spPr>
        <p:txBody>
          <a:bodyPr/>
          <a:lstStyle/>
          <a:p>
            <a:r>
              <a:rPr lang="en-US" dirty="0" smtClean="0"/>
              <a:t>Mathematical equations </a:t>
            </a:r>
          </a:p>
          <a:p>
            <a:r>
              <a:rPr lang="en-US" dirty="0" smtClean="0"/>
              <a:t>Graphical models</a:t>
            </a:r>
          </a:p>
          <a:p>
            <a:r>
              <a:rPr lang="en-US" dirty="0" smtClean="0"/>
              <a:t>Pseudo-code </a:t>
            </a:r>
            <a:endParaRPr lang="en-US" dirty="0"/>
          </a:p>
        </p:txBody>
      </p:sp>
      <p:pic>
        <p:nvPicPr>
          <p:cNvPr id="4" name="Picture 3" descr="Screen Shot 2017-09-17 at 10.07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88" y="4451946"/>
            <a:ext cx="4648200" cy="16002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9/21/17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LSSTC DSFP Session 4, Megan Shabram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95D87-2B6B-CF4F-877F-A8224308D318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56788" y="2988507"/>
            <a:ext cx="3564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 distributed as</a:t>
            </a:r>
          </a:p>
          <a:p>
            <a:r>
              <a:rPr lang="en-US" dirty="0" smtClean="0"/>
              <a:t>&lt;- defined as (data transformations)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688" y="4051717"/>
            <a:ext cx="4494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e.g., </a:t>
            </a:r>
            <a:r>
              <a:rPr lang="en-US" dirty="0" err="1" smtClean="0"/>
              <a:t>hyperparameters</a:t>
            </a:r>
            <a:r>
              <a:rPr lang="en-US" dirty="0" smtClean="0"/>
              <a:t> for a mixture model: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08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24982</TotalTime>
  <Words>1544</Words>
  <Application>Microsoft Macintosh PowerPoint</Application>
  <PresentationFormat>On-screen Show (4:3)</PresentationFormat>
  <Paragraphs>238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Introduction to Hierarchical Bayesian Models  </vt:lpstr>
      <vt:lpstr>PowerPoint Presentation</vt:lpstr>
      <vt:lpstr>Hierarchical Bayes:</vt:lpstr>
      <vt:lpstr>Why Hierarchical Bayesian Modeling?</vt:lpstr>
      <vt:lpstr>What kinds of things might we want to learn by using HBM in Astronomy?</vt:lpstr>
      <vt:lpstr>A few examples in the literature:</vt:lpstr>
      <vt:lpstr>HBM in action: The mass-radius relation</vt:lpstr>
      <vt:lpstr>HBM in action: Kepler Occurrence Rates</vt:lpstr>
      <vt:lpstr>Depicting Hierarchical Bayesian Models</vt:lpstr>
      <vt:lpstr>HBM equation generalized</vt:lpstr>
      <vt:lpstr>PowerPoint Presentation</vt:lpstr>
      <vt:lpstr>HBM equation generalized</vt:lpstr>
      <vt:lpstr>Graphical models for HBM</vt:lpstr>
      <vt:lpstr>Graphical models for HBM</vt:lpstr>
      <vt:lpstr>Graphical models for HBM</vt:lpstr>
      <vt:lpstr>Summarizing Posterior Distributions </vt:lpstr>
      <vt:lpstr>Summarizing Posterior Distributions </vt:lpstr>
      <vt:lpstr>Software for HBM</vt:lpstr>
      <vt:lpstr>Sampling Routine, when and why</vt:lpstr>
      <vt:lpstr>Diagnostics:  Has your numerical simulation “not-not” converged?</vt:lpstr>
      <vt:lpstr>Diagnostics:  Has your numerical simulation “not-not” converged?</vt:lpstr>
      <vt:lpstr>Diagnostics:  Has your numerical simulation “not-not” converged?</vt:lpstr>
      <vt:lpstr>Diagnostics:  Has your numerical simulation “not-not” converged?</vt:lpstr>
      <vt:lpstr>Workflow Best Practices</vt:lpstr>
      <vt:lpstr>Things to Keep in Mind: </vt:lpstr>
      <vt:lpstr>Selected Reference Material </vt:lpstr>
      <vt:lpstr>Selected Reference Material </vt:lpstr>
      <vt:lpstr>Selected Reference Material </vt:lpstr>
      <vt:lpstr>Hierarchical Bayes and  Open Reproducible Science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Shabram</dc:creator>
  <cp:lastModifiedBy>Megan Shabram</cp:lastModifiedBy>
  <cp:revision>136</cp:revision>
  <dcterms:created xsi:type="dcterms:W3CDTF">2017-08-30T01:04:25Z</dcterms:created>
  <dcterms:modified xsi:type="dcterms:W3CDTF">2017-09-21T04:55:04Z</dcterms:modified>
</cp:coreProperties>
</file>